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8"/>
  </p:notesMasterIdLst>
  <p:handoutMasterIdLst>
    <p:handoutMasterId r:id="rId29"/>
  </p:handoutMasterIdLst>
  <p:sldIdLst>
    <p:sldId id="293" r:id="rId5"/>
    <p:sldId id="367" r:id="rId6"/>
    <p:sldId id="342" r:id="rId7"/>
    <p:sldId id="372" r:id="rId8"/>
    <p:sldId id="373" r:id="rId9"/>
    <p:sldId id="376" r:id="rId10"/>
    <p:sldId id="382" r:id="rId11"/>
    <p:sldId id="377" r:id="rId12"/>
    <p:sldId id="383" r:id="rId13"/>
    <p:sldId id="389" r:id="rId14"/>
    <p:sldId id="392" r:id="rId15"/>
    <p:sldId id="393" r:id="rId16"/>
    <p:sldId id="394" r:id="rId17"/>
    <p:sldId id="396" r:id="rId18"/>
    <p:sldId id="395" r:id="rId19"/>
    <p:sldId id="399" r:id="rId20"/>
    <p:sldId id="401" r:id="rId21"/>
    <p:sldId id="398" r:id="rId22"/>
    <p:sldId id="403" r:id="rId23"/>
    <p:sldId id="404" r:id="rId24"/>
    <p:sldId id="405" r:id="rId25"/>
    <p:sldId id="285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ie Drumheller" initials="SD" lastIdx="1" clrIdx="0"/>
  <p:cmAuthor id="1" name="Joshua Cummings" initials="JC" lastIdx="1" clrIdx="1">
    <p:extLst>
      <p:ext uri="{19B8F6BF-5375-455C-9EA6-DF929625EA0E}">
        <p15:presenceInfo xmlns:p15="http://schemas.microsoft.com/office/powerpoint/2012/main" userId="S-1-5-21-1454471165-776561741-725345543-17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C0000"/>
    <a:srgbClr val="6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2192" autoAdjust="0"/>
  </p:normalViewPr>
  <p:slideViewPr>
    <p:cSldViewPr>
      <p:cViewPr varScale="1">
        <p:scale>
          <a:sx n="94" d="100"/>
          <a:sy n="94" d="100"/>
        </p:scale>
        <p:origin x="21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167ED-3C0E-4B89-936B-07BA679AC91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A8CE6-142D-4F79-BC04-71351CDD7F6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About EDDR</a:t>
          </a:r>
        </a:p>
      </dgm:t>
    </dgm:pt>
    <dgm:pt modelId="{82236A0B-6F08-4F40-89CD-C5D3F13ABEC0}" type="parTrans" cxnId="{F8C3B513-61AA-45EE-8A37-B61C0C8075A0}">
      <dgm:prSet/>
      <dgm:spPr/>
      <dgm:t>
        <a:bodyPr/>
        <a:lstStyle/>
        <a:p>
          <a:endParaRPr lang="en-US"/>
        </a:p>
      </dgm:t>
    </dgm:pt>
    <dgm:pt modelId="{8A5795E9-30CD-409F-87E3-3F2709F59AFE}" type="sibTrans" cxnId="{F8C3B513-61AA-45EE-8A37-B61C0C8075A0}">
      <dgm:prSet/>
      <dgm:spPr/>
      <dgm:t>
        <a:bodyPr/>
        <a:lstStyle/>
        <a:p>
          <a:endParaRPr lang="en-US"/>
        </a:p>
      </dgm:t>
    </dgm:pt>
    <dgm:pt modelId="{C5E7A8B1-0718-4AC3-B4A8-522AA74B08E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Risk</a:t>
          </a:r>
        </a:p>
      </dgm:t>
    </dgm:pt>
    <dgm:pt modelId="{9A105615-90A3-4056-85BB-748AA60223C2}" type="parTrans" cxnId="{DA908327-5994-4317-AB28-D0FE73D3ADA9}">
      <dgm:prSet/>
      <dgm:spPr/>
      <dgm:t>
        <a:bodyPr/>
        <a:lstStyle/>
        <a:p>
          <a:endParaRPr lang="en-US"/>
        </a:p>
      </dgm:t>
    </dgm:pt>
    <dgm:pt modelId="{4D76197C-6C97-41BF-BFB0-2B8D0244DAD6}" type="sibTrans" cxnId="{DA908327-5994-4317-AB28-D0FE73D3ADA9}">
      <dgm:prSet/>
      <dgm:spPr/>
      <dgm:t>
        <a:bodyPr/>
        <a:lstStyle/>
        <a:p>
          <a:endParaRPr lang="en-US"/>
        </a:p>
      </dgm:t>
    </dgm:pt>
    <dgm:pt modelId="{A9A0AA01-24C9-4C2F-B7DA-325F01E86B1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Challenges</a:t>
          </a:r>
        </a:p>
      </dgm:t>
    </dgm:pt>
    <dgm:pt modelId="{7F957BD6-C487-499A-8732-32E86F4F732A}" type="parTrans" cxnId="{4C633804-6AA7-423C-986A-D7E7B1F1DF6B}">
      <dgm:prSet/>
      <dgm:spPr/>
      <dgm:t>
        <a:bodyPr/>
        <a:lstStyle/>
        <a:p>
          <a:endParaRPr lang="en-US"/>
        </a:p>
      </dgm:t>
    </dgm:pt>
    <dgm:pt modelId="{D6B6652E-D744-4652-8E19-D3C6DA525706}" type="sibTrans" cxnId="{4C633804-6AA7-423C-986A-D7E7B1F1DF6B}">
      <dgm:prSet/>
      <dgm:spPr/>
      <dgm:t>
        <a:bodyPr/>
        <a:lstStyle/>
        <a:p>
          <a:endParaRPr lang="en-US"/>
        </a:p>
      </dgm:t>
    </dgm:pt>
    <dgm:pt modelId="{76817B23-DA6A-4B01-9B25-E36758BBE1B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Solutions</a:t>
          </a:r>
        </a:p>
      </dgm:t>
    </dgm:pt>
    <dgm:pt modelId="{E04E5099-7847-447F-A48A-99E22F8B232D}" type="parTrans" cxnId="{EF6F8F2A-62BB-4C18-974B-27AF7914E0D0}">
      <dgm:prSet/>
      <dgm:spPr/>
      <dgm:t>
        <a:bodyPr/>
        <a:lstStyle/>
        <a:p>
          <a:endParaRPr lang="en-US"/>
        </a:p>
      </dgm:t>
    </dgm:pt>
    <dgm:pt modelId="{910D452A-2876-41FC-8259-337658C8A27C}" type="sibTrans" cxnId="{EF6F8F2A-62BB-4C18-974B-27AF7914E0D0}">
      <dgm:prSet/>
      <dgm:spPr/>
      <dgm:t>
        <a:bodyPr/>
        <a:lstStyle/>
        <a:p>
          <a:endParaRPr lang="en-US"/>
        </a:p>
      </dgm:t>
    </dgm:pt>
    <dgm:pt modelId="{010CA234-E838-4084-88C0-3925E2FA0AA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Questions?</a:t>
          </a:r>
        </a:p>
      </dgm:t>
    </dgm:pt>
    <dgm:pt modelId="{F7A21BED-6E35-4E22-AC70-4300D4295924}" type="parTrans" cxnId="{9712142F-2292-4928-A389-5228AD82E91E}">
      <dgm:prSet/>
      <dgm:spPr/>
      <dgm:t>
        <a:bodyPr/>
        <a:lstStyle/>
        <a:p>
          <a:endParaRPr lang="en-US"/>
        </a:p>
      </dgm:t>
    </dgm:pt>
    <dgm:pt modelId="{DBCFC909-E48C-4722-85FD-3837E3CC81B5}" type="sibTrans" cxnId="{9712142F-2292-4928-A389-5228AD82E91E}">
      <dgm:prSet/>
      <dgm:spPr/>
      <dgm:t>
        <a:bodyPr/>
        <a:lstStyle/>
        <a:p>
          <a:endParaRPr lang="en-US"/>
        </a:p>
      </dgm:t>
    </dgm:pt>
    <dgm:pt modelId="{0EA9D214-4415-4A34-98ED-AD9E2CD5AFF3}" type="pres">
      <dgm:prSet presAssocID="{7E0167ED-3C0E-4B89-936B-07BA679AC91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C1F2CDA-436D-46A3-B8D8-C97F1620515F}" type="pres">
      <dgm:prSet presAssocID="{6DBA8CE6-142D-4F79-BC04-71351CDD7F6D}" presName="Accent1" presStyleCnt="0"/>
      <dgm:spPr/>
    </dgm:pt>
    <dgm:pt modelId="{94E6F278-D4D3-43E6-9616-FCC459769053}" type="pres">
      <dgm:prSet presAssocID="{6DBA8CE6-142D-4F79-BC04-71351CDD7F6D}" presName="Accent" presStyleLbl="node1" presStyleIdx="0" presStyleCnt="5"/>
      <dgm:spPr>
        <a:ln>
          <a:solidFill>
            <a:schemeClr val="accent1"/>
          </a:solidFill>
        </a:ln>
      </dgm:spPr>
    </dgm:pt>
    <dgm:pt modelId="{E4CF5D97-40EF-4DCC-93EE-517ABB400788}" type="pres">
      <dgm:prSet presAssocID="{6DBA8CE6-142D-4F79-BC04-71351CDD7F6D}" presName="Parent1" presStyleLbl="revTx" presStyleIdx="0" presStyleCnt="5" custAng="0">
        <dgm:presLayoutVars>
          <dgm:chMax val="1"/>
          <dgm:chPref val="1"/>
          <dgm:bulletEnabled val="1"/>
        </dgm:presLayoutVars>
      </dgm:prSet>
      <dgm:spPr/>
    </dgm:pt>
    <dgm:pt modelId="{06B1C746-B298-4921-9EB4-D21E3AB89274}" type="pres">
      <dgm:prSet presAssocID="{C5E7A8B1-0718-4AC3-B4A8-522AA74B08E6}" presName="Accent2" presStyleCnt="0"/>
      <dgm:spPr/>
    </dgm:pt>
    <dgm:pt modelId="{A90179D1-1D6C-4376-8593-1874AC5EB836}" type="pres">
      <dgm:prSet presAssocID="{C5E7A8B1-0718-4AC3-B4A8-522AA74B08E6}" presName="Accent" presStyleLbl="node1" presStyleIdx="1" presStyleCnt="5"/>
      <dgm:spPr>
        <a:ln>
          <a:solidFill>
            <a:schemeClr val="accent1"/>
          </a:solidFill>
        </a:ln>
      </dgm:spPr>
    </dgm:pt>
    <dgm:pt modelId="{3C6036CF-F7A6-4331-8A41-91F5A1D034F1}" type="pres">
      <dgm:prSet presAssocID="{C5E7A8B1-0718-4AC3-B4A8-522AA74B08E6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61D88728-78E0-43EA-A888-2A6D1E83767A}" type="pres">
      <dgm:prSet presAssocID="{A9A0AA01-24C9-4C2F-B7DA-325F01E86B14}" presName="Accent3" presStyleCnt="0"/>
      <dgm:spPr/>
    </dgm:pt>
    <dgm:pt modelId="{0149A2AA-114D-429A-911F-3E4870AFC99F}" type="pres">
      <dgm:prSet presAssocID="{A9A0AA01-24C9-4C2F-B7DA-325F01E86B14}" presName="Accent" presStyleLbl="node1" presStyleIdx="2" presStyleCnt="5"/>
      <dgm:spPr>
        <a:ln>
          <a:solidFill>
            <a:schemeClr val="accent1"/>
          </a:solidFill>
        </a:ln>
      </dgm:spPr>
    </dgm:pt>
    <dgm:pt modelId="{A0BCD0E6-63FE-4C75-98CC-A7AE73DDCC34}" type="pres">
      <dgm:prSet presAssocID="{A9A0AA01-24C9-4C2F-B7DA-325F01E86B14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09D322B0-6528-4B73-B0C6-229954DAE89F}" type="pres">
      <dgm:prSet presAssocID="{76817B23-DA6A-4B01-9B25-E36758BBE1BF}" presName="Accent4" presStyleCnt="0"/>
      <dgm:spPr/>
    </dgm:pt>
    <dgm:pt modelId="{8D01229F-75F0-4E79-B14E-7422B9E794B9}" type="pres">
      <dgm:prSet presAssocID="{76817B23-DA6A-4B01-9B25-E36758BBE1BF}" presName="Accent" presStyleLbl="node1" presStyleIdx="3" presStyleCnt="5"/>
      <dgm:spPr>
        <a:ln>
          <a:solidFill>
            <a:schemeClr val="accent1"/>
          </a:solidFill>
        </a:ln>
      </dgm:spPr>
    </dgm:pt>
    <dgm:pt modelId="{DF72095D-5EEF-41B7-9C35-CD4F677EE312}" type="pres">
      <dgm:prSet presAssocID="{76817B23-DA6A-4B01-9B25-E36758BBE1B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289EA0D2-FEC3-4CC7-8EB7-6CCABED5E4B9}" type="pres">
      <dgm:prSet presAssocID="{010CA234-E838-4084-88C0-3925E2FA0AAE}" presName="Accent5" presStyleCnt="0"/>
      <dgm:spPr/>
    </dgm:pt>
    <dgm:pt modelId="{ED03882D-6BF0-41D1-B934-E1DD05BE889D}" type="pres">
      <dgm:prSet presAssocID="{010CA234-E838-4084-88C0-3925E2FA0AAE}" presName="Accent" presStyleLbl="node1" presStyleIdx="4" presStyleCnt="5"/>
      <dgm:spPr>
        <a:ln>
          <a:solidFill>
            <a:schemeClr val="accent1"/>
          </a:solidFill>
        </a:ln>
      </dgm:spPr>
    </dgm:pt>
    <dgm:pt modelId="{91FA8237-3845-4F8F-B29D-D24A5BFC1F34}" type="pres">
      <dgm:prSet presAssocID="{010CA234-E838-4084-88C0-3925E2FA0AAE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F8C3B513-61AA-45EE-8A37-B61C0C8075A0}" srcId="{7E0167ED-3C0E-4B89-936B-07BA679AC910}" destId="{6DBA8CE6-142D-4F79-BC04-71351CDD7F6D}" srcOrd="0" destOrd="0" parTransId="{82236A0B-6F08-4F40-89CD-C5D3F13ABEC0}" sibTransId="{8A5795E9-30CD-409F-87E3-3F2709F59AFE}"/>
    <dgm:cxn modelId="{EF6F8F2A-62BB-4C18-974B-27AF7914E0D0}" srcId="{7E0167ED-3C0E-4B89-936B-07BA679AC910}" destId="{76817B23-DA6A-4B01-9B25-E36758BBE1BF}" srcOrd="3" destOrd="0" parTransId="{E04E5099-7847-447F-A48A-99E22F8B232D}" sibTransId="{910D452A-2876-41FC-8259-337658C8A27C}"/>
    <dgm:cxn modelId="{E03752F3-109A-49FE-A7A8-D69DEE278F94}" type="presOf" srcId="{010CA234-E838-4084-88C0-3925E2FA0AAE}" destId="{91FA8237-3845-4F8F-B29D-D24A5BFC1F34}" srcOrd="0" destOrd="0" presId="urn:microsoft.com/office/officeart/2009/layout/CircleArrowProcess"/>
    <dgm:cxn modelId="{09F09F88-8D71-49DE-835D-2F619DD2EB4C}" type="presOf" srcId="{6DBA8CE6-142D-4F79-BC04-71351CDD7F6D}" destId="{E4CF5D97-40EF-4DCC-93EE-517ABB400788}" srcOrd="0" destOrd="0" presId="urn:microsoft.com/office/officeart/2009/layout/CircleArrowProcess"/>
    <dgm:cxn modelId="{4C633804-6AA7-423C-986A-D7E7B1F1DF6B}" srcId="{7E0167ED-3C0E-4B89-936B-07BA679AC910}" destId="{A9A0AA01-24C9-4C2F-B7DA-325F01E86B14}" srcOrd="2" destOrd="0" parTransId="{7F957BD6-C487-499A-8732-32E86F4F732A}" sibTransId="{D6B6652E-D744-4652-8E19-D3C6DA525706}"/>
    <dgm:cxn modelId="{2A6718D6-F590-4CAC-AC6D-F85B57808CEA}" type="presOf" srcId="{C5E7A8B1-0718-4AC3-B4A8-522AA74B08E6}" destId="{3C6036CF-F7A6-4331-8A41-91F5A1D034F1}" srcOrd="0" destOrd="0" presId="urn:microsoft.com/office/officeart/2009/layout/CircleArrowProcess"/>
    <dgm:cxn modelId="{DA908327-5994-4317-AB28-D0FE73D3ADA9}" srcId="{7E0167ED-3C0E-4B89-936B-07BA679AC910}" destId="{C5E7A8B1-0718-4AC3-B4A8-522AA74B08E6}" srcOrd="1" destOrd="0" parTransId="{9A105615-90A3-4056-85BB-748AA60223C2}" sibTransId="{4D76197C-6C97-41BF-BFB0-2B8D0244DAD6}"/>
    <dgm:cxn modelId="{9712142F-2292-4928-A389-5228AD82E91E}" srcId="{7E0167ED-3C0E-4B89-936B-07BA679AC910}" destId="{010CA234-E838-4084-88C0-3925E2FA0AAE}" srcOrd="4" destOrd="0" parTransId="{F7A21BED-6E35-4E22-AC70-4300D4295924}" sibTransId="{DBCFC909-E48C-4722-85FD-3837E3CC81B5}"/>
    <dgm:cxn modelId="{9CC77C31-FF61-437A-BCD8-9CA198FBC3AD}" type="presOf" srcId="{76817B23-DA6A-4B01-9B25-E36758BBE1BF}" destId="{DF72095D-5EEF-41B7-9C35-CD4F677EE312}" srcOrd="0" destOrd="0" presId="urn:microsoft.com/office/officeart/2009/layout/CircleArrowProcess"/>
    <dgm:cxn modelId="{77C7AF9C-358C-4BF7-BC28-AB2486313A82}" type="presOf" srcId="{7E0167ED-3C0E-4B89-936B-07BA679AC910}" destId="{0EA9D214-4415-4A34-98ED-AD9E2CD5AFF3}" srcOrd="0" destOrd="0" presId="urn:microsoft.com/office/officeart/2009/layout/CircleArrowProcess"/>
    <dgm:cxn modelId="{CEA78E62-641A-453F-8678-9DC3F9B81DB5}" type="presOf" srcId="{A9A0AA01-24C9-4C2F-B7DA-325F01E86B14}" destId="{A0BCD0E6-63FE-4C75-98CC-A7AE73DDCC34}" srcOrd="0" destOrd="0" presId="urn:microsoft.com/office/officeart/2009/layout/CircleArrowProcess"/>
    <dgm:cxn modelId="{437F7BAC-91C6-4D3B-97BE-5DFE85F8B658}" type="presParOf" srcId="{0EA9D214-4415-4A34-98ED-AD9E2CD5AFF3}" destId="{FC1F2CDA-436D-46A3-B8D8-C97F1620515F}" srcOrd="0" destOrd="0" presId="urn:microsoft.com/office/officeart/2009/layout/CircleArrowProcess"/>
    <dgm:cxn modelId="{F8EB6186-DA5B-48F0-AD55-BF630AD3FBCA}" type="presParOf" srcId="{FC1F2CDA-436D-46A3-B8D8-C97F1620515F}" destId="{94E6F278-D4D3-43E6-9616-FCC459769053}" srcOrd="0" destOrd="0" presId="urn:microsoft.com/office/officeart/2009/layout/CircleArrowProcess"/>
    <dgm:cxn modelId="{953D0B38-9878-4B73-95A6-60267DA02574}" type="presParOf" srcId="{0EA9D214-4415-4A34-98ED-AD9E2CD5AFF3}" destId="{E4CF5D97-40EF-4DCC-93EE-517ABB400788}" srcOrd="1" destOrd="0" presId="urn:microsoft.com/office/officeart/2009/layout/CircleArrowProcess"/>
    <dgm:cxn modelId="{5C24BDD7-EBD6-4957-9AB8-9155F458A313}" type="presParOf" srcId="{0EA9D214-4415-4A34-98ED-AD9E2CD5AFF3}" destId="{06B1C746-B298-4921-9EB4-D21E3AB89274}" srcOrd="2" destOrd="0" presId="urn:microsoft.com/office/officeart/2009/layout/CircleArrowProcess"/>
    <dgm:cxn modelId="{19F5B6A5-7639-4252-AA67-95C71E17CF3D}" type="presParOf" srcId="{06B1C746-B298-4921-9EB4-D21E3AB89274}" destId="{A90179D1-1D6C-4376-8593-1874AC5EB836}" srcOrd="0" destOrd="0" presId="urn:microsoft.com/office/officeart/2009/layout/CircleArrowProcess"/>
    <dgm:cxn modelId="{BC7232CC-E4BF-4BA4-8B8D-A8FFBF64DEDC}" type="presParOf" srcId="{0EA9D214-4415-4A34-98ED-AD9E2CD5AFF3}" destId="{3C6036CF-F7A6-4331-8A41-91F5A1D034F1}" srcOrd="3" destOrd="0" presId="urn:microsoft.com/office/officeart/2009/layout/CircleArrowProcess"/>
    <dgm:cxn modelId="{BD974D21-1634-42EA-B1CA-8DDAD15E3D6E}" type="presParOf" srcId="{0EA9D214-4415-4A34-98ED-AD9E2CD5AFF3}" destId="{61D88728-78E0-43EA-A888-2A6D1E83767A}" srcOrd="4" destOrd="0" presId="urn:microsoft.com/office/officeart/2009/layout/CircleArrowProcess"/>
    <dgm:cxn modelId="{F3E92D04-B398-432C-90F3-05024D0BA3FD}" type="presParOf" srcId="{61D88728-78E0-43EA-A888-2A6D1E83767A}" destId="{0149A2AA-114D-429A-911F-3E4870AFC99F}" srcOrd="0" destOrd="0" presId="urn:microsoft.com/office/officeart/2009/layout/CircleArrowProcess"/>
    <dgm:cxn modelId="{68C111D9-323E-4974-BF48-698327E79D98}" type="presParOf" srcId="{0EA9D214-4415-4A34-98ED-AD9E2CD5AFF3}" destId="{A0BCD0E6-63FE-4C75-98CC-A7AE73DDCC34}" srcOrd="5" destOrd="0" presId="urn:microsoft.com/office/officeart/2009/layout/CircleArrowProcess"/>
    <dgm:cxn modelId="{F387F671-2E63-4088-9921-7106CD43A93A}" type="presParOf" srcId="{0EA9D214-4415-4A34-98ED-AD9E2CD5AFF3}" destId="{09D322B0-6528-4B73-B0C6-229954DAE89F}" srcOrd="6" destOrd="0" presId="urn:microsoft.com/office/officeart/2009/layout/CircleArrowProcess"/>
    <dgm:cxn modelId="{85FCE0B6-0C62-4A6E-990A-BDEF9FF8180F}" type="presParOf" srcId="{09D322B0-6528-4B73-B0C6-229954DAE89F}" destId="{8D01229F-75F0-4E79-B14E-7422B9E794B9}" srcOrd="0" destOrd="0" presId="urn:microsoft.com/office/officeart/2009/layout/CircleArrowProcess"/>
    <dgm:cxn modelId="{3B4685A9-8290-485C-89FF-06EC93332591}" type="presParOf" srcId="{0EA9D214-4415-4A34-98ED-AD9E2CD5AFF3}" destId="{DF72095D-5EEF-41B7-9C35-CD4F677EE312}" srcOrd="7" destOrd="0" presId="urn:microsoft.com/office/officeart/2009/layout/CircleArrowProcess"/>
    <dgm:cxn modelId="{F742E738-B6D1-45AB-82F2-8B886C605976}" type="presParOf" srcId="{0EA9D214-4415-4A34-98ED-AD9E2CD5AFF3}" destId="{289EA0D2-FEC3-4CC7-8EB7-6CCABED5E4B9}" srcOrd="8" destOrd="0" presId="urn:microsoft.com/office/officeart/2009/layout/CircleArrowProcess"/>
    <dgm:cxn modelId="{2D52BA81-51E6-42DD-85E4-40278E3591E9}" type="presParOf" srcId="{289EA0D2-FEC3-4CC7-8EB7-6CCABED5E4B9}" destId="{ED03882D-6BF0-41D1-B934-E1DD05BE889D}" srcOrd="0" destOrd="0" presId="urn:microsoft.com/office/officeart/2009/layout/CircleArrowProcess"/>
    <dgm:cxn modelId="{EA00CD0C-A3C2-4B5D-A240-9613332AC96F}" type="presParOf" srcId="{0EA9D214-4415-4A34-98ED-AD9E2CD5AFF3}" destId="{91FA8237-3845-4F8F-B29D-D24A5BFC1F34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F278-D4D3-43E6-9616-FCC459769053}">
      <dsp:nvSpPr>
        <dsp:cNvPr id="0" name=""/>
        <dsp:cNvSpPr/>
      </dsp:nvSpPr>
      <dsp:spPr>
        <a:xfrm>
          <a:off x="3751897" y="0"/>
          <a:ext cx="1849103" cy="18491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F5D97-40EF-4DCC-93EE-517ABB400788}">
      <dsp:nvSpPr>
        <dsp:cNvPr id="0" name=""/>
        <dsp:cNvSpPr/>
      </dsp:nvSpPr>
      <dsp:spPr>
        <a:xfrm>
          <a:off x="4160149" y="669721"/>
          <a:ext cx="1031904" cy="5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</a:rPr>
            <a:t>About EDDR</a:t>
          </a:r>
        </a:p>
      </dsp:txBody>
      <dsp:txXfrm>
        <a:off x="4160149" y="669721"/>
        <a:ext cx="1031904" cy="515721"/>
      </dsp:txXfrm>
    </dsp:sp>
    <dsp:sp modelId="{A90179D1-1D6C-4376-8593-1874AC5EB836}">
      <dsp:nvSpPr>
        <dsp:cNvPr id="0" name=""/>
        <dsp:cNvSpPr/>
      </dsp:nvSpPr>
      <dsp:spPr>
        <a:xfrm>
          <a:off x="3238199" y="1062481"/>
          <a:ext cx="1849103" cy="18491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036CF-F7A6-4331-8A41-91F5A1D034F1}">
      <dsp:nvSpPr>
        <dsp:cNvPr id="0" name=""/>
        <dsp:cNvSpPr/>
      </dsp:nvSpPr>
      <dsp:spPr>
        <a:xfrm>
          <a:off x="3644371" y="1734591"/>
          <a:ext cx="1031904" cy="5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</a:rPr>
            <a:t>Risk</a:t>
          </a:r>
        </a:p>
      </dsp:txBody>
      <dsp:txXfrm>
        <a:off x="3644371" y="1734591"/>
        <a:ext cx="1031904" cy="515721"/>
      </dsp:txXfrm>
    </dsp:sp>
    <dsp:sp modelId="{0149A2AA-114D-429A-911F-3E4870AFC99F}">
      <dsp:nvSpPr>
        <dsp:cNvPr id="0" name=""/>
        <dsp:cNvSpPr/>
      </dsp:nvSpPr>
      <dsp:spPr>
        <a:xfrm>
          <a:off x="3751897" y="2129739"/>
          <a:ext cx="1849103" cy="184919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CD0E6-63FE-4C75-98CC-A7AE73DDCC34}">
      <dsp:nvSpPr>
        <dsp:cNvPr id="0" name=""/>
        <dsp:cNvSpPr/>
      </dsp:nvSpPr>
      <dsp:spPr>
        <a:xfrm>
          <a:off x="4160149" y="2798864"/>
          <a:ext cx="1031904" cy="5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</a:rPr>
            <a:t>Challenges</a:t>
          </a:r>
        </a:p>
      </dsp:txBody>
      <dsp:txXfrm>
        <a:off x="4160149" y="2798864"/>
        <a:ext cx="1031904" cy="515721"/>
      </dsp:txXfrm>
    </dsp:sp>
    <dsp:sp modelId="{8D01229F-75F0-4E79-B14E-7422B9E794B9}">
      <dsp:nvSpPr>
        <dsp:cNvPr id="0" name=""/>
        <dsp:cNvSpPr/>
      </dsp:nvSpPr>
      <dsp:spPr>
        <a:xfrm>
          <a:off x="3238199" y="3194011"/>
          <a:ext cx="1849103" cy="18491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2095D-5EEF-41B7-9C35-CD4F677EE312}">
      <dsp:nvSpPr>
        <dsp:cNvPr id="0" name=""/>
        <dsp:cNvSpPr/>
      </dsp:nvSpPr>
      <dsp:spPr>
        <a:xfrm>
          <a:off x="3644371" y="3863733"/>
          <a:ext cx="1031904" cy="5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</a:rPr>
            <a:t>Solutions</a:t>
          </a:r>
        </a:p>
      </dsp:txBody>
      <dsp:txXfrm>
        <a:off x="3644371" y="3863733"/>
        <a:ext cx="1031904" cy="515721"/>
      </dsp:txXfrm>
    </dsp:sp>
    <dsp:sp modelId="{ED03882D-6BF0-41D1-B934-E1DD05BE889D}">
      <dsp:nvSpPr>
        <dsp:cNvPr id="0" name=""/>
        <dsp:cNvSpPr/>
      </dsp:nvSpPr>
      <dsp:spPr>
        <a:xfrm>
          <a:off x="3883356" y="4379455"/>
          <a:ext cx="1588612" cy="158954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A8237-3845-4F8F-B29D-D24A5BFC1F34}">
      <dsp:nvSpPr>
        <dsp:cNvPr id="0" name=""/>
        <dsp:cNvSpPr/>
      </dsp:nvSpPr>
      <dsp:spPr>
        <a:xfrm>
          <a:off x="4160149" y="4928603"/>
          <a:ext cx="1031904" cy="5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libri" panose="020F0502020204030204" pitchFamily="34" charset="0"/>
            </a:rPr>
            <a:t>Questions?</a:t>
          </a:r>
        </a:p>
      </dsp:txBody>
      <dsp:txXfrm>
        <a:off x="4160149" y="4928603"/>
        <a:ext cx="1031904" cy="51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E918-F7CD-4E88-BD2F-57CCD297862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8DB9-CA51-423D-AFFE-7925448C3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06A6-D486-45ED-87B5-A0E1ED7F01D8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7856-C45C-4EE3-9C83-4765CD867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8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3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1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7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200.320</a:t>
            </a:r>
          </a:p>
          <a:p>
            <a:pPr marL="228600" indent="-228600">
              <a:buAutoNum type="arabicParenBoth"/>
            </a:pPr>
            <a:r>
              <a:rPr lang="en-US" b="0" baseline="0" dirty="0"/>
              <a:t>In order for sealed bidding to be feasible, the following conditions should be present</a:t>
            </a:r>
          </a:p>
          <a:p>
            <a:pPr marL="285750" indent="-285750">
              <a:buAutoNum type="romanLcParenBoth"/>
            </a:pPr>
            <a:r>
              <a:rPr lang="en-US" b="0" baseline="0" dirty="0"/>
              <a:t>A complete, adequate, and realistic specification or purchase description is available</a:t>
            </a:r>
          </a:p>
          <a:p>
            <a:pPr marL="285750" indent="-285750">
              <a:buAutoNum type="romanLcParenBoth"/>
            </a:pPr>
            <a:r>
              <a:rPr lang="en-US" b="0" baseline="0" dirty="0"/>
              <a:t>Two or more responsible bidders are willing and able to compete effectively for the business</a:t>
            </a:r>
          </a:p>
          <a:p>
            <a:pPr marL="285750" indent="-285750">
              <a:buAutoNum type="romanLcParenBoth"/>
            </a:pPr>
            <a:r>
              <a:rPr lang="en-US" b="0" baseline="0" dirty="0"/>
              <a:t>The procurement lends itself to a firm fixed price contract and the selection of the successful bidder can be made principally on the basis of price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200.320</a:t>
            </a:r>
          </a:p>
          <a:p>
            <a:pPr marL="228600" indent="-228600">
              <a:buAutoNum type="arabicParenBoth"/>
            </a:pPr>
            <a:r>
              <a:rPr lang="en-US" b="0" baseline="0" dirty="0"/>
              <a:t>In order for sealed bidding to be feasible, the following conditions should be present</a:t>
            </a:r>
          </a:p>
          <a:p>
            <a:pPr marL="285750" indent="-285750">
              <a:buAutoNum type="romanLcParenBoth"/>
            </a:pPr>
            <a:r>
              <a:rPr lang="en-US" b="0" baseline="0" dirty="0"/>
              <a:t>A complete, adequate, and realistic specification or purchase description is available</a:t>
            </a:r>
          </a:p>
          <a:p>
            <a:pPr marL="285750" indent="-285750">
              <a:buAutoNum type="romanLcParenBoth"/>
            </a:pPr>
            <a:r>
              <a:rPr lang="en-US" b="0" baseline="0" dirty="0"/>
              <a:t>Two or more responsible bidders are willing and able to compete effectively for the business</a:t>
            </a:r>
          </a:p>
          <a:p>
            <a:pPr marL="285750" indent="-285750">
              <a:buAutoNum type="romanLcParenBoth"/>
            </a:pPr>
            <a:r>
              <a:rPr lang="en-US" b="0" baseline="0" dirty="0"/>
              <a:t>The procurement lends itself to a firm fixed price contract and the selection of the successful bidder can be made principally on the basis of price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8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200.320</a:t>
            </a:r>
          </a:p>
          <a:p>
            <a:r>
              <a:rPr lang="en-US" b="0" dirty="0"/>
              <a:t>If</a:t>
            </a:r>
            <a:r>
              <a:rPr lang="en-US" b="0" baseline="0" dirty="0"/>
              <a:t> small purchase procedures are used, price or rate quotations must be obtained from an adequate number of qualified sources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0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200.321</a:t>
            </a:r>
          </a:p>
          <a:p>
            <a:r>
              <a:rPr lang="en-US" b="0" dirty="0"/>
              <a:t>(5) The method where price</a:t>
            </a:r>
            <a:r>
              <a:rPr lang="en-US" b="0" baseline="0" dirty="0"/>
              <a:t> is not used as a selection factor, can only be used in procurement of A&amp;E professionals services. It cannot be used to purchase other type of services though an A&amp;E firms are a potential source to perform the proposed effort.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8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Challenges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-Procurement requirements may exceed current standards</a:t>
            </a:r>
          </a:p>
          <a:p>
            <a:r>
              <a:rPr lang="en-US" sz="1200" dirty="0">
                <a:solidFill>
                  <a:schemeClr val="bg1"/>
                </a:solidFill>
              </a:rPr>
              <a:t>-Existing procurement standards may require deviations to expedite program</a:t>
            </a:r>
          </a:p>
          <a:p>
            <a:r>
              <a:rPr lang="en-US" sz="1200" dirty="0">
                <a:solidFill>
                  <a:schemeClr val="bg1"/>
                </a:solidFill>
              </a:rPr>
              <a:t>-Procurement policies must be developed to support program goals</a:t>
            </a:r>
          </a:p>
          <a:p>
            <a:endParaRPr lang="en-US" dirty="0"/>
          </a:p>
          <a:p>
            <a:r>
              <a:rPr lang="en-US" b="1" dirty="0"/>
              <a:t>Solutions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-Review any specific procurement guidelines associated with grant and compare to existing procurement guidelines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-Often it is necessary to modify current procurement guidelines to accelerate grant program progress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-In consideration of the above create a “program” specific procurement policy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-Seek professional support to review procurement policy for compliance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-3</a:t>
            </a:r>
            <a:r>
              <a:rPr lang="en-US" sz="1200" baseline="30000" dirty="0">
                <a:solidFill>
                  <a:schemeClr val="bg1"/>
                </a:solidFill>
              </a:rPr>
              <a:t>rd</a:t>
            </a:r>
            <a:r>
              <a:rPr lang="en-US" sz="1200" dirty="0">
                <a:solidFill>
                  <a:schemeClr val="bg1"/>
                </a:solidFill>
              </a:rPr>
              <a:t> Party QA/QC oversight is recommended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Challenges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-Robust reporting requirements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-Knowledge of specific Federal/State requirements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-Specific training and software required to interact with Federal/state systems</a:t>
            </a:r>
          </a:p>
          <a:p>
            <a:endParaRPr lang="en-US" dirty="0"/>
          </a:p>
          <a:p>
            <a:r>
              <a:rPr lang="en-US" b="1" dirty="0"/>
              <a:t>Solutions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-Projects/Programs are eligible activities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-Documentation of all transactions is compliant and available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-Program compliance is understood and followed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-Reporting requirements and process are immediately instituted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-Augment staff with specialist familiar with Federal/State software systems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-3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Party QA/QC oversight is recommended. 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Challenges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-Grant requirements may impose additional or updated codes or standards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-Plan Review or Field Inspection team may require augmentation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-Additional training and/or certifications may be required to ensure grant compliance</a:t>
            </a:r>
          </a:p>
          <a:p>
            <a:endParaRPr lang="en-US" dirty="0"/>
          </a:p>
          <a:p>
            <a:r>
              <a:rPr lang="en-US" b="1" dirty="0"/>
              <a:t>Solutions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-Update department standards to most recent code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-Anticipate department workload increase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-Provide training on code/ordnance revisions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-Augment department staff with trained professionals if necessary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-3</a:t>
            </a:r>
            <a:r>
              <a:rPr lang="en-US" sz="1200" baseline="30000" dirty="0">
                <a:solidFill>
                  <a:schemeClr val="bg1"/>
                </a:solidFill>
              </a:rPr>
              <a:t>rd</a:t>
            </a:r>
            <a:r>
              <a:rPr lang="en-US" sz="1200" dirty="0">
                <a:solidFill>
                  <a:schemeClr val="bg1"/>
                </a:solidFill>
              </a:rPr>
              <a:t> party QA/QC oversight is recommended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Challenges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-Eligibility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-National Objective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-Identification/Compliance with Federal/State requirements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-Oversight and Quality Control Requirements</a:t>
            </a:r>
          </a:p>
          <a:p>
            <a:endParaRPr lang="en-US" dirty="0"/>
          </a:p>
          <a:p>
            <a:r>
              <a:rPr lang="en-US" b="1" dirty="0"/>
              <a:t>Solutions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-Determine if anticipated project/program expenditures are eligible costs within your grant program and document findings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-Ensure and document that National Objectives have been met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-Verify that no duplication of benefits/funds exist and document findings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-3</a:t>
            </a:r>
            <a:r>
              <a:rPr lang="en-US" sz="1200" baseline="30000" dirty="0">
                <a:solidFill>
                  <a:schemeClr val="bg1"/>
                </a:solidFill>
              </a:rPr>
              <a:t>rd</a:t>
            </a:r>
            <a:r>
              <a:rPr lang="en-US" sz="1200" dirty="0">
                <a:solidFill>
                  <a:schemeClr val="bg1"/>
                </a:solidFill>
              </a:rPr>
              <a:t> party QA/QC oversight is recommended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-Augment staff with professionals if necessary</a:t>
            </a:r>
            <a:endParaRPr lang="en-US" sz="120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Challenges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-City/County ordnances may require revision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-Special City Council or Commissioners Court meetings may be required</a:t>
            </a:r>
          </a:p>
          <a:p>
            <a:endParaRPr lang="en-US" dirty="0"/>
          </a:p>
          <a:p>
            <a:r>
              <a:rPr lang="en-US" b="1" dirty="0"/>
              <a:t>Solutions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-Anticipate the need to adjust existing planning &amp; zoning requirements to facilitate program.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-Be prepared for special sessions or emergency meetings to quickly resole or approve issues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Challenges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-Staff is committed to other projects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-Technical requirements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-Temporary staff requires training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-Temporary staff requires additional management support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-Additional staff with very specific expertise may be required</a:t>
            </a:r>
          </a:p>
          <a:p>
            <a:endParaRPr lang="en-US" dirty="0"/>
          </a:p>
          <a:p>
            <a:r>
              <a:rPr lang="en-US" b="1" dirty="0"/>
              <a:t>Solutions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-Evaluate potential staffing requirements prior to grant award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-Don’t hesitate to solicit support from professional consultants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-Consider procuring a program administrator for efficient and compliant implementation of your grant program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76400"/>
            <a:ext cx="9144000" cy="3733800"/>
          </a:xfrm>
          <a:prstGeom prst="rect">
            <a:avLst/>
          </a:prstGeom>
          <a:solidFill>
            <a:srgbClr val="6EBE4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3429000" y="5675811"/>
            <a:ext cx="2362200" cy="11821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09800"/>
            <a:ext cx="8458199" cy="2209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6172199"/>
            <a:ext cx="9144000" cy="6994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721" y="-62963"/>
            <a:ext cx="9144000" cy="188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8450" y="335603"/>
            <a:ext cx="2952750" cy="118066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" y="58800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BE44"/>
                </a:solidFill>
                <a:latin typeface="Calibri" panose="020F0502020204030204" pitchFamily="34" charset="0"/>
              </a:rPr>
              <a:t>CONTACT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67000" y="279936"/>
            <a:ext cx="0" cy="12440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8" y="6435828"/>
            <a:ext cx="255350" cy="255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439546"/>
            <a:ext cx="255350" cy="255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70" y="6435828"/>
            <a:ext cx="255350" cy="255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25" y="6435828"/>
            <a:ext cx="255350" cy="25535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81000" y="639422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facebook/ibts.org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38400" y="639422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IBTS_org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74820" y="6394226"/>
            <a:ext cx="4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Institute for Building Technology and Safety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048991" y="639422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IBTSorg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20209" y="1019313"/>
            <a:ext cx="254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EBE44"/>
                </a:solidFill>
                <a:latin typeface="Calibri" panose="020F0502020204030204" pitchFamily="34" charset="0"/>
              </a:rPr>
              <a:t>www.ibts.org</a:t>
            </a:r>
          </a:p>
        </p:txBody>
      </p:sp>
    </p:spTree>
    <p:extLst>
      <p:ext uri="{BB962C8B-B14F-4D97-AF65-F5344CB8AC3E}">
        <p14:creationId xmlns:p14="http://schemas.microsoft.com/office/powerpoint/2010/main" val="146960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4953000" y="1219200"/>
            <a:ext cx="46482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7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8458199" cy="49831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4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6EBE4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81001" y="6477001"/>
            <a:ext cx="594359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© 2017 Institute for Building Technology and Safety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10600" y="647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46837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5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6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6EBE4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304801" y="1143000"/>
            <a:ext cx="4952999" cy="49831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4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81001" y="6477001"/>
            <a:ext cx="594359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© 2016 Institute for Building Technology and Safety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10600" y="647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46837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6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ontent /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3879851" y="1143000"/>
            <a:ext cx="4883149" cy="49831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4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6EBE4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81001" y="6477001"/>
            <a:ext cx="594359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© 2016 Institute for Building Technology and Safety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610600" y="647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46837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39240" y="1143000"/>
            <a:ext cx="3811588" cy="4953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4875212" y="1143000"/>
            <a:ext cx="3811588" cy="495300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6EBE4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81001" y="6477001"/>
            <a:ext cx="594359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© 2016 Institute for Building Technology and Safety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610600" y="647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46837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5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2969079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04801" y="3581400"/>
            <a:ext cx="8458199" cy="15158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6EBE44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81001" y="6477001"/>
            <a:ext cx="594359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© 2016</a:t>
            </a:r>
            <a:r>
              <a:rPr lang="en-US" sz="1000" b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000" b="0" dirty="0">
                <a:solidFill>
                  <a:schemeClr val="bg1"/>
                </a:solidFill>
                <a:latin typeface="Calibri" panose="020F0502020204030204" pitchFamily="34" charset="0"/>
              </a:rPr>
              <a:t>Institute for Building Technology and Safety</a:t>
            </a:r>
          </a:p>
        </p:txBody>
      </p:sp>
    </p:spTree>
    <p:extLst>
      <p:ext uri="{BB962C8B-B14F-4D97-AF65-F5344CB8AC3E}">
        <p14:creationId xmlns:p14="http://schemas.microsoft.com/office/powerpoint/2010/main" val="3411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73" r:id="rId3"/>
    <p:sldLayoutId id="2147483674" r:id="rId4"/>
    <p:sldLayoutId id="2147483675" r:id="rId5"/>
    <p:sldLayoutId id="2147483683" r:id="rId6"/>
    <p:sldLayoutId id="2147483680" r:id="rId7"/>
    <p:sldLayoutId id="2147483677" r:id="rId8"/>
    <p:sldLayoutId id="2147483678" r:id="rId9"/>
    <p:sldLayoutId id="2147483684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76400"/>
            <a:ext cx="9144000" cy="3733800"/>
          </a:xfrm>
          <a:prstGeom prst="rect">
            <a:avLst/>
          </a:prstGeom>
          <a:solidFill>
            <a:srgbClr val="6EBE4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76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Grant Administration and Procurement</a:t>
            </a:r>
            <a:endParaRPr lang="en-US" sz="4200" b="1" i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________________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National Association of Regional Councils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Presenter Name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Blake Ratcliff, Director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Institute for Building Technology and Safety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3429000" y="5675811"/>
            <a:ext cx="2362200" cy="1182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1325"/>
            <a:ext cx="2139462" cy="11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7204686"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200400" y="2735489"/>
            <a:ext cx="5029200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Special Requirements 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296398" y="2667000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9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3619031"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200400" y="2735489"/>
            <a:ext cx="5029200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8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07316" y="1075336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762000" y="2936893"/>
            <a:ext cx="3200400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The 2 priority Areas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733800" y="2936893"/>
            <a:ext cx="4953000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Monitoring &amp; Compliance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21" y="3962400"/>
            <a:ext cx="2134779" cy="2166859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364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1" y="1386458"/>
            <a:ext cx="4672584" cy="4742801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87227"/>
            <a:ext cx="4675201" cy="4745458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3998500" cy="685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618687" y="2667000"/>
            <a:ext cx="3021262" cy="2209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Largest of IG findings are related to Procurement issues</a:t>
            </a:r>
          </a:p>
        </p:txBody>
      </p:sp>
    </p:spTree>
    <p:extLst>
      <p:ext uri="{BB962C8B-B14F-4D97-AF65-F5344CB8AC3E}">
        <p14:creationId xmlns:p14="http://schemas.microsoft.com/office/powerpoint/2010/main" val="22007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3998500" cy="685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Procurement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71377"/>
            <a:ext cx="3042401" cy="3088121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Content Placeholder 6"/>
          <p:cNvSpPr txBox="1">
            <a:spLocks/>
          </p:cNvSpPr>
          <p:nvPr/>
        </p:nvSpPr>
        <p:spPr>
          <a:xfrm>
            <a:off x="4343400" y="2071377"/>
            <a:ext cx="4253831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Largest of IG findings are related to Procurement issues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339905" y="3260415"/>
            <a:ext cx="4253831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Common actions taken by IG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Provide Documentation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Repayment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Develop policy &amp; procedure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773" y="4199389"/>
            <a:ext cx="276566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9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3998500" cy="685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1544050" y="1600200"/>
            <a:ext cx="7295150" cy="4924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Understanding CDBG Procurement – 2 CFR Ch. II (1-1-14) Edition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544050" y="2002628"/>
            <a:ext cx="6837950" cy="36361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200.317 – Procurements by states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200.318 – General Procurement standards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200.319 – Competition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200.320 – Methods of procurement to be followed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200.321 – Contracting with small and minority business, women’s business enterprises, and labor surplus area firms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200.322 – Procurement of recovered materials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200.323 – Contract cost and price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200.324 – Federal awarding agency or pass-through entity review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200.325 – Bonding Requirements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200.326 – Contract Provisions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468850" y="2002628"/>
            <a:ext cx="5618750" cy="15787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200.338 – Remedies for noncompliance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3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3998500" cy="685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1544050" y="1600200"/>
            <a:ext cx="7295150" cy="4924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Understanding CDBG Procurement – 2 CFR Ch. II (1-1-14) Edition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544050" y="2002628"/>
            <a:ext cx="5618750" cy="15787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200.338 – Remedies for noncompliance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-7239000" y="1981200"/>
            <a:ext cx="6837950" cy="36361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200.317 – Procurements by states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200.318 – General Procurement standards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200.319 – Competition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200.320 – Methods of procurement to be followed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200.321 – Contracting with small and minority business, women’s business enterprises, and labor surplus area firms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200.322 – Procurement of recovered materials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200.323 – Contract cost and price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200.324 – Federal awarding agency or pass-through entity review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200.325 – Bonding Requirements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200.326 – Contract Provisions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240250" y="1981200"/>
            <a:ext cx="5618750" cy="15787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200.403 – Factors affecting allowable cost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200.403 (a) – Be necessary and reasonable for the performance of the Federal award and be allocable thereto under these principles.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200.403 (g) – Be adequately documented.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83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3998500" cy="685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1544050" y="1600200"/>
            <a:ext cx="7295150" cy="4924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Understanding CDBG Procurement – 2 CFR Ch. II (1-1-14) Edition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544050" y="2002628"/>
            <a:ext cx="5618750" cy="15787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200.403 – Factors affecting allowable cost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200.403 (a) – Be necessary and reasonable for the performance of the Federal award and be allocable thereto under these principles.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200.403 (g) – Be adequately documented.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-5867400" y="1981200"/>
            <a:ext cx="5618750" cy="15787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200.338 – Remedies for noncompliance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538457" y="2003103"/>
            <a:ext cx="6462543" cy="16897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Must have written procurement procedures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Must maintain records of history of procurement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07" y="3085899"/>
            <a:ext cx="2440435" cy="24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2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6284500" cy="7919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Types of Procurement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1696450" y="1844896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Sealed (formal)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1696450" y="3003854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Informal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696450" y="4162812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A&amp;E Procurement – 2 CFR 200.321 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26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6284500" cy="7919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Types of Procurement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1696450" y="1844896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Sealed (formal)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28001"/>
            <a:ext cx="2377021" cy="1875206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ontent Placeholder 6"/>
          <p:cNvSpPr txBox="1">
            <a:spLocks/>
          </p:cNvSpPr>
          <p:nvPr/>
        </p:nvSpPr>
        <p:spPr>
          <a:xfrm>
            <a:off x="1696450" y="4981188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Informal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696450" y="5562600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A&amp;E Procurement – 2 CFR 200.321 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8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34"/>
            <a:ext cx="4835107" cy="64111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389390" y="152400"/>
          <a:ext cx="8839200" cy="59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37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6284500" cy="7919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Types of Procurement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1696450" y="1844896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Sealed (formal)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1696450" y="2514600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Informal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696450" y="5562600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A&amp;E Procurement – 2 CFR 200.321 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79199"/>
            <a:ext cx="2842426" cy="1826202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04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"/>
            <a:ext cx="1129360" cy="973586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2021300" y="448693"/>
            <a:ext cx="6284500" cy="7919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Types of Procurement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1696450" y="1844896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Sealed (formal)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1696450" y="2514600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Informal Bids – 2 CFR 200.320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696450" y="3181178"/>
            <a:ext cx="6075950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BE4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A&amp;E Procurement – 2 CFR 200.321  </a:t>
            </a:r>
          </a:p>
          <a:p>
            <a:pPr lvl="1">
              <a:buClr>
                <a:srgbClr val="6EBE44"/>
              </a:buClr>
              <a:buSzPct val="65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50472"/>
            <a:ext cx="3172461" cy="1714844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00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971801"/>
            <a:ext cx="9144000" cy="6095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6848602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35603"/>
            <a:ext cx="5924550" cy="1180666"/>
          </a:xfrm>
        </p:spPr>
        <p:txBody>
          <a:bodyPr/>
          <a:lstStyle/>
          <a:p>
            <a:r>
              <a:rPr lang="en-US" dirty="0"/>
              <a:t>Blake Ratcliff</a:t>
            </a:r>
            <a:br>
              <a:rPr lang="en-US" dirty="0"/>
            </a:br>
            <a:r>
              <a:rPr lang="en-US" dirty="0"/>
              <a:t>45207 Research Place</a:t>
            </a:r>
            <a:br>
              <a:rPr lang="en-US" dirty="0"/>
            </a:br>
            <a:r>
              <a:rPr lang="en-US" dirty="0"/>
              <a:t>Ashburn VA, 20147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95999" y="1823753"/>
            <a:ext cx="3047999" cy="4365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b="29155"/>
          <a:stretch/>
        </p:blipFill>
        <p:spPr>
          <a:xfrm>
            <a:off x="-1" y="1828800"/>
            <a:ext cx="60959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046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928457"/>
            <a:ext cx="3429000" cy="1752600"/>
          </a:xfr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Successful grant management starts long before the grant is awarded.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7383" y="348480"/>
            <a:ext cx="8551817" cy="489720"/>
          </a:xfrm>
        </p:spPr>
        <p:txBody>
          <a:bodyPr/>
          <a:lstStyle/>
          <a:p>
            <a:r>
              <a:rPr lang="en-US" sz="2800" dirty="0"/>
              <a:t>What is a successful grant?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419600" y="1331896"/>
            <a:ext cx="4724400" cy="301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You don’t have to be an expert, but you do have to know enough so that: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(A) you aren’t dangerous 	(B) you’re aware when 	      you’re out of your 	      	      depth.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09600" y="1331896"/>
            <a:ext cx="3429000" cy="1487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Grant Management is a system, a process with many levels.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2095500" y="4876800"/>
            <a:ext cx="4953000" cy="815558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400" dirty="0"/>
              <a:t>Successful Grants start with the End in Mind</a:t>
            </a:r>
          </a:p>
        </p:txBody>
      </p:sp>
    </p:spTree>
    <p:extLst>
      <p:ext uri="{BB962C8B-B14F-4D97-AF65-F5344CB8AC3E}">
        <p14:creationId xmlns:p14="http://schemas.microsoft.com/office/powerpoint/2010/main" val="4950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6" grpId="0"/>
      <p:bldP spid="9" grpId="0"/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18002" y="1743692"/>
            <a:ext cx="4507992" cy="388620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286688" y="305926"/>
            <a:ext cx="6570617" cy="565920"/>
          </a:xfrm>
        </p:spPr>
        <p:txBody>
          <a:bodyPr/>
          <a:lstStyle/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871327" y="2105804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871327" y="2646041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Financial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871327" y="3186278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Building Department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871327" y="3726515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Monitoring and Oversight 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3871327" y="4266752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Special Requirements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3886198" y="4806989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6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200400" y="2735489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9281527" y="2209800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Financial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9281527" y="2750037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Building Department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9281527" y="3290274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Monitoring and Oversight 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281527" y="3830511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Special Requirements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296398" y="4370748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3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8025679"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200400" y="2735489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Financial 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9281527" y="2286000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Building Department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9281527" y="2826237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Monitoring and Oversight 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281527" y="3366474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Special Requirements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296398" y="3906711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6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4388636"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200400" y="2735489"/>
            <a:ext cx="4419600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Building Department 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9281527" y="2590800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Monitoring and Oversight 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281527" y="3131037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Special Requirements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296398" y="3671274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78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9D2D-1A16-4C9A-A9C3-40CFB94BD37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838200" y="2569223"/>
            <a:ext cx="2580467" cy="2224540"/>
            <a:chOff x="5769864" y="3124200"/>
            <a:chExt cx="2828544" cy="2438400"/>
          </a:xfrm>
        </p:grpSpPr>
        <p:sp>
          <p:nvSpPr>
            <p:cNvPr id="22" name="Isosceles Triangle 21"/>
            <p:cNvSpPr/>
            <p:nvPr/>
          </p:nvSpPr>
          <p:spPr>
            <a:xfrm>
              <a:off x="6477000" y="4343400"/>
              <a:ext cx="1414272" cy="1219200"/>
            </a:xfrm>
            <a:prstGeom prst="triangle">
              <a:avLst/>
            </a:prstGeom>
            <a:solidFill>
              <a:srgbClr val="7030A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477000" y="3124200"/>
              <a:ext cx="1414272" cy="1219200"/>
            </a:xfrm>
            <a:prstGeom prst="triangle">
              <a:avLst/>
            </a:prstGeom>
            <a:solidFill>
              <a:srgbClr val="00B0F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769864" y="3124200"/>
              <a:ext cx="1414272" cy="1219200"/>
            </a:xfrm>
            <a:prstGeom prst="triangle">
              <a:avLst/>
            </a:prstGeom>
            <a:solidFill>
              <a:srgbClr val="AC00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184136" y="3124200"/>
              <a:ext cx="1414272" cy="1219200"/>
            </a:xfrm>
            <a:prstGeom prst="triangle">
              <a:avLst/>
            </a:prstGeom>
            <a:solidFill>
              <a:srgbClr val="FF66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5769864" y="4343400"/>
              <a:ext cx="1414272" cy="1219200"/>
            </a:xfrm>
            <a:prstGeom prst="triangle">
              <a:avLst/>
            </a:prstGeom>
            <a:solidFill>
              <a:srgbClr val="00B05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7184136" y="4343400"/>
              <a:ext cx="1414272" cy="1219200"/>
            </a:xfrm>
            <a:prstGeom prst="triangle">
              <a:avLst/>
            </a:prstGeom>
            <a:solidFill>
              <a:srgbClr val="FFCC00"/>
            </a:solidFill>
            <a:ln w="15875">
              <a:solidFill>
                <a:srgbClr val="6EB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6"/>
          <p:cNvSpPr txBox="1">
            <a:spLocks/>
          </p:cNvSpPr>
          <p:nvPr/>
        </p:nvSpPr>
        <p:spPr>
          <a:xfrm>
            <a:off x="3200400" y="2735489"/>
            <a:ext cx="5029200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Monitoring and Oversight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281527" y="2514600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Special Requirements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9296398" y="3054837"/>
            <a:ext cx="3886202" cy="527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Staffing 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286688" y="305926"/>
            <a:ext cx="6570617" cy="56592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6EBE4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400" dirty="0"/>
              <a:t>Six Areas of Grant Management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4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BTSTheme">
  <a:themeElements>
    <a:clrScheme name="IBTS Colors">
      <a:dk1>
        <a:sysClr val="windowText" lastClr="000000"/>
      </a:dk1>
      <a:lt1>
        <a:sysClr val="window" lastClr="FFFFFF"/>
      </a:lt1>
      <a:dk2>
        <a:srgbClr val="6EBE44"/>
      </a:dk2>
      <a:lt2>
        <a:srgbClr val="6EBE44"/>
      </a:lt2>
      <a:accent1>
        <a:srgbClr val="A8D78E"/>
      </a:accent1>
      <a:accent2>
        <a:srgbClr val="BFBFBF"/>
      </a:accent2>
      <a:accent3>
        <a:srgbClr val="D8D8D8"/>
      </a:accent3>
      <a:accent4>
        <a:srgbClr val="9FAECD"/>
      </a:accent4>
      <a:accent5>
        <a:srgbClr val="7F7F7F"/>
      </a:accent5>
      <a:accent6>
        <a:srgbClr val="BFBFBF"/>
      </a:accent6>
      <a:hlink>
        <a:srgbClr val="234091"/>
      </a:hlink>
      <a:folHlink>
        <a:srgbClr val="247791"/>
      </a:folHlink>
    </a:clrScheme>
    <a:fontScheme name="IBTS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TSPowerPoint2015" id="{9FF905F4-A110-4BA3-B535-30F1DB3B16C1}" vid="{D33EA0C3-AA3C-4608-9BB9-932F72C34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3523696-E369-498E-BCC7-E3BB8DF812F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CDD2D24-DA16-4335-905D-EF4AC942A7E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0FB5BA8-A249-40BA-9DAB-4B59A98F987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IBTSPowerPoint2015</Template>
  <TotalTime>6366</TotalTime>
  <Words>1303</Words>
  <Application>Microsoft Office PowerPoint</Application>
  <PresentationFormat>On-screen Show (4:3)</PresentationFormat>
  <Paragraphs>238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Gill Sans MT</vt:lpstr>
      <vt:lpstr>IBTSTheme</vt:lpstr>
      <vt:lpstr>PowerPoint Presentation</vt:lpstr>
      <vt:lpstr>PowerPoint Presentation</vt:lpstr>
      <vt:lpstr>What is a successful grant?</vt:lpstr>
      <vt:lpstr>Six Areas of Grant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Blake Ratcliff 45207 Research Place Ashburn VA, 20147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Waddle</dc:creator>
  <cp:lastModifiedBy>Karen Johnson</cp:lastModifiedBy>
  <cp:revision>129</cp:revision>
  <dcterms:created xsi:type="dcterms:W3CDTF">2015-12-31T16:55:08Z</dcterms:created>
  <dcterms:modified xsi:type="dcterms:W3CDTF">2017-02-14T15:19:10Z</dcterms:modified>
</cp:coreProperties>
</file>